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2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98" r:id="rId3"/>
    <p:sldId id="297" r:id="rId4"/>
    <p:sldId id="260" r:id="rId5"/>
    <p:sldId id="257" r:id="rId6"/>
    <p:sldId id="300" r:id="rId7"/>
    <p:sldId id="299" r:id="rId8"/>
    <p:sldId id="262" r:id="rId9"/>
    <p:sldId id="306" r:id="rId10"/>
    <p:sldId id="274" r:id="rId11"/>
    <p:sldId id="307" r:id="rId12"/>
    <p:sldId id="308" r:id="rId13"/>
    <p:sldId id="264" r:id="rId14"/>
    <p:sldId id="309" r:id="rId15"/>
    <p:sldId id="310" r:id="rId16"/>
    <p:sldId id="265" r:id="rId17"/>
    <p:sldId id="314" r:id="rId18"/>
    <p:sldId id="315" r:id="rId19"/>
    <p:sldId id="316" r:id="rId20"/>
    <p:sldId id="317" r:id="rId21"/>
    <p:sldId id="321" r:id="rId22"/>
    <p:sldId id="266" r:id="rId23"/>
    <p:sldId id="311" r:id="rId24"/>
    <p:sldId id="322" r:id="rId25"/>
    <p:sldId id="268" r:id="rId26"/>
    <p:sldId id="320" r:id="rId27"/>
    <p:sldId id="318" r:id="rId28"/>
    <p:sldId id="319" r:id="rId29"/>
    <p:sldId id="278" r:id="rId30"/>
    <p:sldId id="271" r:id="rId31"/>
    <p:sldId id="279" r:id="rId32"/>
    <p:sldId id="312" r:id="rId33"/>
    <p:sldId id="313" r:id="rId34"/>
    <p:sldId id="272" r:id="rId35"/>
    <p:sldId id="276" r:id="rId36"/>
    <p:sldId id="302" r:id="rId37"/>
    <p:sldId id="258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B:\TULka\NMgr\SGS\interpretace_empirick&#253;ch_dat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B:\TULka\NMgr\SGS\interpretace_empirick&#253;ch_da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B:\TULka\NMgr\SGS\interpretace_empirick&#253;ch_dat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B:\TULka\NMgr\SGS\interpretace_empirick&#253;ch_dat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B:\TULka\NMgr\SGS\graf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B:\TULka\NMgr\SGS\graf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B:\TULka\NMgr\SGS\graf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B:\TULka\NMgr\SGS\interpretace_empirick&#253;ch_da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Rozumíš si se svými učiteli? </a:t>
            </a:r>
            <a:endParaRPr lang="cs-CZ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0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6C-42AA-ACC0-AF4682CECE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6C-42AA-ACC0-AF4682CECE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6C-42AA-ACC0-AF4682CECE3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6C-42AA-ACC0-AF4682CECE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List1!$B$3:$B$6</c:f>
              <c:strCache>
                <c:ptCount val="4"/>
                <c:pt idx="0">
                  <c:v>rozhodně ano</c:v>
                </c:pt>
                <c:pt idx="1">
                  <c:v>spíše ano</c:v>
                </c:pt>
                <c:pt idx="2">
                  <c:v>spíše ne</c:v>
                </c:pt>
                <c:pt idx="3">
                  <c:v>rozhodně ne</c:v>
                </c:pt>
              </c:strCache>
            </c:strRef>
          </c:cat>
          <c:val>
            <c:numRef>
              <c:f>List1!$C$3:$C$6</c:f>
              <c:numCache>
                <c:formatCode>0</c:formatCode>
                <c:ptCount val="4"/>
                <c:pt idx="0">
                  <c:v>10</c:v>
                </c:pt>
                <c:pt idx="1">
                  <c:v>57</c:v>
                </c:pt>
                <c:pt idx="2">
                  <c:v>4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6C-42AA-ACC0-AF4682CECE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909055190373493"/>
          <c:y val="0.27741184785614842"/>
          <c:w val="0.24688087613391388"/>
          <c:h val="0.403879474384642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ZŠ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F9B-4CB4-9BF5-CDF6BEB850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F9B-4CB4-9BF5-CDF6BEB850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List1!$B$22:$B$23</c:f>
              <c:strCache>
                <c:ptCount val="2"/>
                <c:pt idx="0">
                  <c:v>komunikace</c:v>
                </c:pt>
                <c:pt idx="1">
                  <c:v>různé</c:v>
                </c:pt>
              </c:strCache>
            </c:strRef>
          </c:cat>
          <c:val>
            <c:numRef>
              <c:f>List1!$D$22:$D$23</c:f>
              <c:numCache>
                <c:formatCode>0</c:formatCode>
                <c:ptCount val="2"/>
                <c:pt idx="0">
                  <c:v>39.444444444444443</c:v>
                </c:pt>
                <c:pt idx="1">
                  <c:v>60.55555555555555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9B-4CB4-9BF5-CDF6BEB850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VŠ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96-4F1B-9C14-4710F481FF0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96-4F1B-9C14-4710F481FF0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96-4F1B-9C14-4710F481FF0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296-4F1B-9C14-4710F481FF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List1!$B$39:$B$42</c:f>
              <c:strCache>
                <c:ptCount val="4"/>
                <c:pt idx="0">
                  <c:v>autorita</c:v>
                </c:pt>
                <c:pt idx="1">
                  <c:v>odbornosti</c:v>
                </c:pt>
                <c:pt idx="2">
                  <c:v>metody</c:v>
                </c:pt>
                <c:pt idx="3">
                  <c:v>vztahy</c:v>
                </c:pt>
              </c:strCache>
            </c:strRef>
          </c:cat>
          <c:val>
            <c:numRef>
              <c:f>List1!$D$39:$D$42</c:f>
              <c:numCache>
                <c:formatCode>0</c:formatCode>
                <c:ptCount val="4"/>
                <c:pt idx="0">
                  <c:v>3.3333333333333335</c:v>
                </c:pt>
                <c:pt idx="1">
                  <c:v>10</c:v>
                </c:pt>
                <c:pt idx="2">
                  <c:v>31.666666666666664</c:v>
                </c:pt>
                <c:pt idx="3">
                  <c:v>55.000000000000007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96-4F1B-9C14-4710F481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</a:p>
        </c:rich>
      </c:tx>
      <c:layout>
        <c:manualLayout>
          <c:xMode val="edge"/>
          <c:yMode val="edge"/>
          <c:x val="0.45924999999999999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35-41D9-98DA-FE7BA9F0D9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835-41D9-98DA-FE7BA9F0D9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List1!$B$61:$B$62</c:f>
              <c:strCache>
                <c:ptCount val="2"/>
                <c:pt idx="0">
                  <c:v>komunikace</c:v>
                </c:pt>
                <c:pt idx="1">
                  <c:v>různé</c:v>
                </c:pt>
              </c:strCache>
            </c:strRef>
          </c:cat>
          <c:val>
            <c:numRef>
              <c:f>List1!$D$61:$D$62</c:f>
              <c:numCache>
                <c:formatCode>0</c:formatCode>
                <c:ptCount val="2"/>
                <c:pt idx="0">
                  <c:v>84.848484848484844</c:v>
                </c:pt>
                <c:pt idx="1">
                  <c:v>15.151515151515152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35-41D9-98DA-FE7BA9F0D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Komunikace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65-474A-8E53-B9B6A073E13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65-474A-8E53-B9B6A073E1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List1!$B$67:$B$68</c:f>
              <c:strCache>
                <c:ptCount val="2"/>
                <c:pt idx="0">
                  <c:v>empatie</c:v>
                </c:pt>
                <c:pt idx="1">
                  <c:v>různé</c:v>
                </c:pt>
              </c:strCache>
            </c:strRef>
          </c:cat>
          <c:val>
            <c:numRef>
              <c:f>List1!$D$67:$D$68</c:f>
              <c:numCache>
                <c:formatCode>0</c:formatCode>
                <c:ptCount val="2"/>
                <c:pt idx="0">
                  <c:v>41.428571428571431</c:v>
                </c:pt>
                <c:pt idx="1">
                  <c:v>58.571428571428577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65-474A-8E53-B9B6A073E13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Můžete své pedagogy požádat o radu?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7F-4A7D-9889-D08305E1E2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7F-4A7D-9889-D08305E1E2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7F-4A7D-9889-D08305E1E2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67F-4A7D-9889-D08305E1E2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List1!$B$3:$B$6</c:f>
              <c:strCache>
                <c:ptCount val="4"/>
                <c:pt idx="0">
                  <c:v>rozhodně ano</c:v>
                </c:pt>
                <c:pt idx="1">
                  <c:v>spíše ano</c:v>
                </c:pt>
                <c:pt idx="2">
                  <c:v>spíše ne</c:v>
                </c:pt>
                <c:pt idx="3">
                  <c:v>rozhodně ne</c:v>
                </c:pt>
              </c:strCache>
            </c:strRef>
          </c:cat>
          <c:val>
            <c:numRef>
              <c:f>List1!$C$3:$C$6</c:f>
              <c:numCache>
                <c:formatCode>0</c:formatCode>
                <c:ptCount val="4"/>
                <c:pt idx="0">
                  <c:v>10</c:v>
                </c:pt>
                <c:pt idx="1">
                  <c:v>57</c:v>
                </c:pt>
                <c:pt idx="2">
                  <c:v>4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67F-4A7D-9889-D08305E1E2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789548611111112"/>
          <c:y val="0.27839000000000003"/>
          <c:w val="0.20580815972222222"/>
          <c:h val="0.54077777777777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Vyhovuje vám kvalita komunikace mezi pedagogy a studenty na VŠ?</a:t>
            </a:r>
            <a:endParaRPr lang="cs-CZ" sz="20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43A-482B-B1F4-BC28141B27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43A-482B-B1F4-BC28141B27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43A-482B-B1F4-BC28141B27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43A-482B-B1F4-BC28141B27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List1!$B$3:$B$6</c:f>
              <c:strCache>
                <c:ptCount val="4"/>
                <c:pt idx="0">
                  <c:v>rozhodně ano</c:v>
                </c:pt>
                <c:pt idx="1">
                  <c:v>spíše ano</c:v>
                </c:pt>
                <c:pt idx="2">
                  <c:v>spíše ne</c:v>
                </c:pt>
                <c:pt idx="3">
                  <c:v>rozhodně ne</c:v>
                </c:pt>
              </c:strCache>
            </c:strRef>
          </c:cat>
          <c:val>
            <c:numRef>
              <c:f>List1!$C$3:$C$6</c:f>
              <c:numCache>
                <c:formatCode>0</c:formatCode>
                <c:ptCount val="4"/>
                <c:pt idx="0">
                  <c:v>10</c:v>
                </c:pt>
                <c:pt idx="1">
                  <c:v>57</c:v>
                </c:pt>
                <c:pt idx="2">
                  <c:v>4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3A-482B-B1F4-BC28141B27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393336249635478"/>
          <c:y val="0.38826609939144441"/>
          <c:w val="0.23027569444444446"/>
          <c:h val="0.432212777777777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Jsou pedagogové na VŠ, kterou studujete, empatičtí?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49-49A7-A074-947517A103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49-49A7-A074-947517A103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49-49A7-A074-947517A103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E49-49A7-A074-947517A103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List1!$B$3:$B$6</c:f>
              <c:strCache>
                <c:ptCount val="4"/>
                <c:pt idx="0">
                  <c:v>rozhodně ano</c:v>
                </c:pt>
                <c:pt idx="1">
                  <c:v>spíše ano</c:v>
                </c:pt>
                <c:pt idx="2">
                  <c:v>spíše ne</c:v>
                </c:pt>
                <c:pt idx="3">
                  <c:v>rozhodně ne</c:v>
                </c:pt>
              </c:strCache>
            </c:strRef>
          </c:cat>
          <c:val>
            <c:numRef>
              <c:f>List1!$C$3:$C$6</c:f>
              <c:numCache>
                <c:formatCode>0</c:formatCode>
                <c:ptCount val="4"/>
                <c:pt idx="0">
                  <c:v>10</c:v>
                </c:pt>
                <c:pt idx="1">
                  <c:v>57</c:v>
                </c:pt>
                <c:pt idx="2">
                  <c:v>4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E49-49A7-A074-947517A103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833967557357928"/>
          <c:y val="0.27994000000000002"/>
          <c:w val="0.20536411171601579"/>
          <c:h val="0.499483333333333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i="0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Rozumíš si se svými učiteli? </a:t>
            </a:r>
            <a:endParaRPr lang="cs-CZ" sz="160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91-4FC9-BF3F-07C37FE856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91-4FC9-BF3F-07C37FE856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91-4FC9-BF3F-07C37FE856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F91-4FC9-BF3F-07C37FE856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List1!$B$21:$B$24</c:f>
              <c:strCache>
                <c:ptCount val="4"/>
                <c:pt idx="0">
                  <c:v>výborně</c:v>
                </c:pt>
                <c:pt idx="1">
                  <c:v>(docela) dobře</c:v>
                </c:pt>
                <c:pt idx="2">
                  <c:v>nic moc</c:v>
                </c:pt>
                <c:pt idx="3">
                  <c:v>jak se kterými</c:v>
                </c:pt>
              </c:strCache>
            </c:strRef>
          </c:cat>
          <c:val>
            <c:numRef>
              <c:f>List1!$C$21:$C$24</c:f>
              <c:numCache>
                <c:formatCode>General</c:formatCode>
                <c:ptCount val="4"/>
                <c:pt idx="0">
                  <c:v>10</c:v>
                </c:pt>
                <c:pt idx="1">
                  <c:v>57</c:v>
                </c:pt>
                <c:pt idx="2">
                  <c:v>4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91-4FC9-BF3F-07C37FE85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683907760262255"/>
          <c:y val="0.32985582585847606"/>
          <c:w val="0.24054654922023766"/>
          <c:h val="0.365441243091419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Můžeš poprosit své učitele o pomoc, pokud si s něčím nevíš rady?</a:t>
            </a:r>
            <a:endParaRPr lang="cs-CZ" sz="20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960553531291423"/>
          <c:y val="2.03315808684626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2D-4970-A007-48A085E564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2D-4970-A007-48A085E564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52D-4970-A007-48A085E564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52D-4970-A007-48A085E564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List1!$B$3:$B$6</c:f>
              <c:strCache>
                <c:ptCount val="4"/>
                <c:pt idx="0">
                  <c:v>rozhodně ano</c:v>
                </c:pt>
                <c:pt idx="1">
                  <c:v>spíše ano</c:v>
                </c:pt>
                <c:pt idx="2">
                  <c:v>spíše ne</c:v>
                </c:pt>
                <c:pt idx="3">
                  <c:v>rozhodně ne</c:v>
                </c:pt>
              </c:strCache>
            </c:strRef>
          </c:cat>
          <c:val>
            <c:numRef>
              <c:f>List1!$C$3:$C$6</c:f>
              <c:numCache>
                <c:formatCode>0</c:formatCode>
                <c:ptCount val="4"/>
                <c:pt idx="0">
                  <c:v>10</c:v>
                </c:pt>
                <c:pt idx="1">
                  <c:v>57</c:v>
                </c:pt>
                <c:pt idx="2">
                  <c:v>4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52D-4970-A007-48A085E564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459479168243214"/>
          <c:y val="0.37522634183711223"/>
          <c:w val="0.22045744421772731"/>
          <c:h val="0.330393791269298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i="0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Můžeš poprosit své učitele o pomoc, pokud si s něčím nevíš rady?</a:t>
            </a:r>
            <a:endParaRPr lang="cs-CZ" sz="2000" b="1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0F4-46AD-8CCA-20FE07A64F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0F4-46AD-8CCA-20FE07A64F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0F4-46AD-8CCA-20FE07A64F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List1!$B$31:$B$33</c:f>
              <c:strCache>
                <c:ptCount val="3"/>
                <c:pt idx="0">
                  <c:v>ano</c:v>
                </c:pt>
                <c:pt idx="1">
                  <c:v>ano i ne</c:v>
                </c:pt>
                <c:pt idx="2">
                  <c:v>ne</c:v>
                </c:pt>
              </c:strCache>
            </c:strRef>
          </c:cat>
          <c:val>
            <c:numRef>
              <c:f>List1!$C$31:$C$33</c:f>
              <c:numCache>
                <c:formatCode>General</c:formatCode>
                <c:ptCount val="3"/>
                <c:pt idx="0">
                  <c:v>46</c:v>
                </c:pt>
                <c:pt idx="1">
                  <c:v>39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F4-46AD-8CCA-20FE07A64F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674850942487868"/>
          <c:y val="0.32306415016247564"/>
          <c:w val="0.20916490760285894"/>
          <c:h val="0.31081165143739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Ptají se tě učitelé, zda potřebuješ něco vysvětlit či s něčím pomoci?</a:t>
            </a:r>
            <a:endParaRPr lang="cs-CZ" sz="24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655814845670963"/>
          <c:y val="2.38950873958117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1DA-49F4-BA5E-47FCC8863B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DA-49F4-BA5E-47FCC8863BD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1DA-49F4-BA5E-47FCC8863BD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1DA-49F4-BA5E-47FCC8863B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List1!$B$3:$B$6</c:f>
              <c:strCache>
                <c:ptCount val="4"/>
                <c:pt idx="0">
                  <c:v>rozhodně ano</c:v>
                </c:pt>
                <c:pt idx="1">
                  <c:v>spíše ano</c:v>
                </c:pt>
                <c:pt idx="2">
                  <c:v>spíše ne</c:v>
                </c:pt>
                <c:pt idx="3">
                  <c:v>rozhodně ne</c:v>
                </c:pt>
              </c:strCache>
            </c:strRef>
          </c:cat>
          <c:val>
            <c:numRef>
              <c:f>List1!$C$3:$C$6</c:f>
              <c:numCache>
                <c:formatCode>0</c:formatCode>
                <c:ptCount val="4"/>
                <c:pt idx="0">
                  <c:v>10</c:v>
                </c:pt>
                <c:pt idx="1">
                  <c:v>57</c:v>
                </c:pt>
                <c:pt idx="2">
                  <c:v>4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1DA-49F4-BA5E-47FCC8863B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728711866680827"/>
          <c:y val="0.33616484458486023"/>
          <c:w val="0.22837120343919634"/>
          <c:h val="0.341060313145096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i="0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Ptají se tě učitelé, zda potřebuješ něco vysvětlit či s něčím pomoci?</a:t>
            </a:r>
            <a:endParaRPr lang="cs-CZ" sz="240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EC-409A-BFB4-8551D2ECE4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EC-409A-BFB4-8551D2ECE4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EC-409A-BFB4-8551D2ECE4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List1!$B$31:$B$33</c:f>
              <c:strCache>
                <c:ptCount val="3"/>
                <c:pt idx="0">
                  <c:v>ano</c:v>
                </c:pt>
                <c:pt idx="1">
                  <c:v>ano i ne</c:v>
                </c:pt>
                <c:pt idx="2">
                  <c:v>ne</c:v>
                </c:pt>
              </c:strCache>
            </c:strRef>
          </c:cat>
          <c:val>
            <c:numRef>
              <c:f>List1!$C$31:$C$33</c:f>
              <c:numCache>
                <c:formatCode>General</c:formatCode>
                <c:ptCount val="3"/>
                <c:pt idx="0">
                  <c:v>46</c:v>
                </c:pt>
                <c:pt idx="1">
                  <c:v>39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EC-409A-BFB4-8551D2ECE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414655389695321"/>
          <c:y val="0.43374222460189166"/>
          <c:w val="0.15613390384348652"/>
          <c:h val="0.266879063600096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Snaží se tě učitelé pochopit?</a:t>
            </a:r>
            <a:endParaRPr lang="cs-CZ" sz="24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5108045542741148"/>
          <c:y val="1.823004886227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F7-4517-97B5-FAC2E9FB64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F7-4517-97B5-FAC2E9FB64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F7-4517-97B5-FAC2E9FB64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F7-4517-97B5-FAC2E9FB64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List1!$B$3:$B$6</c:f>
              <c:strCache>
                <c:ptCount val="4"/>
                <c:pt idx="0">
                  <c:v>rozhodně ano</c:v>
                </c:pt>
                <c:pt idx="1">
                  <c:v>spíše ano</c:v>
                </c:pt>
                <c:pt idx="2">
                  <c:v>spíše ne</c:v>
                </c:pt>
                <c:pt idx="3">
                  <c:v>rozhodně ne</c:v>
                </c:pt>
              </c:strCache>
            </c:strRef>
          </c:cat>
          <c:val>
            <c:numRef>
              <c:f>List1!$C$3:$C$6</c:f>
              <c:numCache>
                <c:formatCode>0</c:formatCode>
                <c:ptCount val="4"/>
                <c:pt idx="0">
                  <c:v>10</c:v>
                </c:pt>
                <c:pt idx="1">
                  <c:v>57</c:v>
                </c:pt>
                <c:pt idx="2">
                  <c:v>4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AF7-4517-97B5-FAC2E9FB64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940811602764323"/>
          <c:y val="0.29646757356178527"/>
          <c:w val="0.22115181562337391"/>
          <c:h val="0.351524727705152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i="0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Snaží se tě učitelé pochopit?</a:t>
            </a:r>
            <a:endParaRPr lang="cs-CZ" sz="240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E3-4ECC-B219-3B6978A2BA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E3-4ECC-B219-3B6978A2BA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E3-4ECC-B219-3B6978A2BA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List1!$B$31:$B$33</c:f>
              <c:strCache>
                <c:ptCount val="3"/>
                <c:pt idx="0">
                  <c:v>ano</c:v>
                </c:pt>
                <c:pt idx="1">
                  <c:v>ano i ne</c:v>
                </c:pt>
                <c:pt idx="2">
                  <c:v>ne</c:v>
                </c:pt>
              </c:strCache>
            </c:strRef>
          </c:cat>
          <c:val>
            <c:numRef>
              <c:f>List1!$C$31:$C$33</c:f>
              <c:numCache>
                <c:formatCode>General</c:formatCode>
                <c:ptCount val="3"/>
                <c:pt idx="0">
                  <c:v>46</c:v>
                </c:pt>
                <c:pt idx="1">
                  <c:v>39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E3-4ECC-B219-3B6978A2B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ZŠ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9C8-4361-A7AB-D7DAFA3762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9C8-4361-A7AB-D7DAFA37627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9C8-4361-A7AB-D7DAFA3762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9C8-4361-A7AB-D7DAFA3762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List1!$B$4:$B$7</c:f>
              <c:strCache>
                <c:ptCount val="4"/>
                <c:pt idx="0">
                  <c:v>autorita</c:v>
                </c:pt>
                <c:pt idx="1">
                  <c:v>schopnost učit</c:v>
                </c:pt>
                <c:pt idx="2">
                  <c:v>smysl pro humor</c:v>
                </c:pt>
                <c:pt idx="3">
                  <c:v>vztahy</c:v>
                </c:pt>
              </c:strCache>
            </c:strRef>
          </c:cat>
          <c:val>
            <c:numRef>
              <c:f>List1!$D$4:$D$7</c:f>
              <c:numCache>
                <c:formatCode>0</c:formatCode>
                <c:ptCount val="4"/>
                <c:pt idx="0">
                  <c:v>7.2368421052631584</c:v>
                </c:pt>
                <c:pt idx="1">
                  <c:v>16.118421052631579</c:v>
                </c:pt>
                <c:pt idx="2">
                  <c:v>17.434210526315788</c:v>
                </c:pt>
                <c:pt idx="3">
                  <c:v>59.210526315789465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C8-4361-A7AB-D7DAFA3762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641995686546289"/>
          <c:y val="0.23613392838148012"/>
          <c:w val="0.27798101798212899"/>
          <c:h val="0.336333787971549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A7FB3-DB35-45DE-8BB7-2D9C38CA42EF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43CB3-AEBE-438F-8A10-BC0689844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54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SGS na</a:t>
            </a:r>
            <a:r>
              <a:rPr lang="cs-CZ" baseline="0" dirty="0"/>
              <a:t> TUL – již několik let; již se otevřely přihlášky na rok 2019</a:t>
            </a:r>
          </a:p>
          <a:p>
            <a:r>
              <a:rPr lang="cs-CZ" baseline="0" dirty="0"/>
              <a:t>vloni 76 projektů, z toho 18 na FP TUL 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3CB3-AEBE-438F-8A10-BC0689844B1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060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Můžu se obrátit na své učitele, když potřebuju pomoct – 82 % ano nebo spíše ano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43CB3-AEBE-438F-8A10-BC0689844B13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226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 hodnotíte kvalitu komunikace na VŠ:</a:t>
            </a:r>
          </a:p>
          <a:p>
            <a:r>
              <a:rPr lang="cs-CZ" dirty="0"/>
              <a:t>38 % bez problémů, 24 % dobrá až na výjimky, 30 % individuální, 6 % špatná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43CB3-AEBE-438F-8A10-BC0689844B13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374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2. Dotazník – 24 % ano, 18 % spíše ano, 52 % někteří</a:t>
            </a:r>
          </a:p>
          <a:p>
            <a:r>
              <a:rPr lang="cs-CZ" dirty="0"/>
              <a:t>Kdybych byl učitelem, tak bych…nutila bych děti přemýšlet, aby mi říkali, co si o čem myslí, vysvětlovat látku zábavnou formou, soustředila se na oživení hodin, vysvětlení látky, pomáhala bych žákům a stála za nimi, chtěla co </a:t>
            </a:r>
            <a:r>
              <a:rPr lang="cs-CZ"/>
              <a:t>nejvíce znát své žáky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43CB3-AEBE-438F-8A10-BC0689844B13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387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Okomnetovat</a:t>
            </a:r>
            <a:r>
              <a:rPr lang="cs-CZ" dirty="0"/>
              <a:t> – příspěvky v časopisech – Didaktické studie, sborník z Olomouce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43CB3-AEBE-438F-8A10-BC0689844B13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933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 rozloučením</a:t>
            </a:r>
            <a:r>
              <a:rPr lang="cs-CZ" baseline="0" dirty="0"/>
              <a:t> – výhledy do budoucna – pokračování v nadcházejícím roce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3CB3-AEBE-438F-8A10-BC0689844B13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760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jazykový obraz světa – vybrat něco z dokumentu</a:t>
            </a:r>
            <a:r>
              <a:rPr lang="cs-CZ" baseline="0" dirty="0"/>
              <a:t> Olomouc_2017_text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3CB3-AEBE-438F-8A10-BC0689844B1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61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škola a</a:t>
            </a:r>
            <a:r>
              <a:rPr lang="cs-CZ" baseline="0" dirty="0"/>
              <a:t> život – říct krátký úvod z května </a:t>
            </a:r>
          </a:p>
          <a:p>
            <a:endParaRPr lang="cs-CZ" baseline="0" dirty="0"/>
          </a:p>
          <a:p>
            <a:r>
              <a:rPr lang="cs-CZ" baseline="0" dirty="0"/>
              <a:t>TEDY: již třetím rokem, plánujeme v projektu pokračovat i v roce 2019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3CB3-AEBE-438F-8A10-BC0689844B1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804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Akcentovat porozumění prostřednictvím kognitivního přístupu k jazyku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porozumění podmiňuje úspěšnou realizaci výchovných a vzdělávacích cílů školy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43CB3-AEBE-438F-8A10-BC0689844B1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015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dotazník – strukturovaný, zadaný písemně</a:t>
            </a:r>
            <a:r>
              <a:rPr lang="cs-CZ" baseline="0" dirty="0"/>
              <a:t> mezi dětmi </a:t>
            </a:r>
            <a:r>
              <a:rPr lang="cs-CZ" baseline="0" dirty="0" err="1"/>
              <a:t>ZŠ</a:t>
            </a:r>
            <a:r>
              <a:rPr lang="cs-CZ" baseline="0" dirty="0"/>
              <a:t>, později i VŠ studenty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3CB3-AEBE-438F-8A10-BC0689844B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888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dialogu se jednak projevují, jednak utvářejí a přetvářejí interpersonální vztahy − </a:t>
            </a:r>
            <a:r>
              <a:rPr lang="cs-CZ" sz="1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 pochopení světa</a:t>
            </a:r>
            <a:r>
              <a:rPr lang="cs-CZ" sz="1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společnosti, sebe sama</a:t>
            </a:r>
          </a:p>
          <a:p>
            <a:pPr marL="0" indent="0" algn="just">
              <a:buNone/>
            </a:pP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podstatou udržitelnosti verbální komunikace je úsilí o dosažení </a:t>
            </a:r>
            <a:r>
              <a:rPr lang="cs-CZ" sz="2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dorozumění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(orientace na věcné informace = sdělování) a </a:t>
            </a:r>
            <a:r>
              <a:rPr lang="cs-CZ" sz="2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porozumění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mezi lidmi (orientace na vztahy = sdílení)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43CB3-AEBE-438F-8A10-BC0689844B1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314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1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porozumění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podstatou výchovné (i vzdělávací) funkce </a:t>
            </a:r>
            <a:r>
              <a:rPr lang="cs-CZ" sz="1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pedagogické komunikace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třeba dojít ke shodě = úsilí o oslovení žáka a včlenění do výchovně vzdělávacího procesu</a:t>
            </a:r>
          </a:p>
          <a:p>
            <a:endParaRPr lang="cs-CZ" dirty="0"/>
          </a:p>
          <a:p>
            <a:r>
              <a:rPr lang="cs-CZ" dirty="0"/>
              <a:t>Palouš</a:t>
            </a:r>
          </a:p>
          <a:p>
            <a:pPr marL="457200" indent="-457200">
              <a:buAutoNum type="arabicPeriod"/>
            </a:pPr>
            <a:r>
              <a:rPr lang="cs-CZ" sz="1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věcnost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pravdivost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pečovat o to, jak se to se záležitostí, o niž jde, má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1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přesvědčení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názor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nikdo v rozhovoru nesmí si vést tak, že svůj niterný názor vzdá ve prospěch toho, co říká druhý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43CB3-AEBE-438F-8A10-BC0689844B1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21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Šedová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usiluje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proměnu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komunikačního chování učitelů = vytvoření podmínek pro otevřenou diskusi, jež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stimuluje komunikaci žáků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pPr marL="514350" indent="-514350" algn="just">
              <a:buFont typeface="+mj-lt"/>
              <a:buAutoNum type="arabicPeriod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dorozumění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schopnost člověka porozumět obsahu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porozumění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schopnost vést na základě znalostí určitého obsahu dialog, motivovaný snahou dobrat se co možná efektivního a přesvědčivého poznání a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navzájem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poučit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43CB3-AEBE-438F-8A10-BC0689844B1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56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Úkol: ať </a:t>
            </a:r>
            <a:r>
              <a:rPr lang="cs-CZ" dirty="0" err="1"/>
              <a:t>nevarhnou</a:t>
            </a:r>
            <a:r>
              <a:rPr lang="cs-CZ" dirty="0"/>
              <a:t> otázky do dotazníku, 5 otázek, shrnutí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43CB3-AEBE-438F-8A10-BC0689844B1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729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A296-A440-4844-ABE0-4F0BB05A50CE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9F11-7F15-4790-A067-A93D750BC5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A296-A440-4844-ABE0-4F0BB05A50CE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9F11-7F15-4790-A067-A93D750BC5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A296-A440-4844-ABE0-4F0BB05A50CE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9F11-7F15-4790-A067-A93D750BC5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ě 1…"/>
          <p:cNvSpPr txBox="1">
            <a:spLocks noGrp="1"/>
          </p:cNvSpPr>
          <p:nvPr>
            <p:ph type="body" idx="1"/>
          </p:nvPr>
        </p:nvSpPr>
        <p:spPr>
          <a:xfrm>
            <a:off x="553641" y="1964531"/>
            <a:ext cx="8036719" cy="4018359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77088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A296-A440-4844-ABE0-4F0BB05A50CE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9F11-7F15-4790-A067-A93D750BC5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A296-A440-4844-ABE0-4F0BB05A50CE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9F11-7F15-4790-A067-A93D750BC5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A296-A440-4844-ABE0-4F0BB05A50CE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9F11-7F15-4790-A067-A93D750BC5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A296-A440-4844-ABE0-4F0BB05A50CE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9F11-7F15-4790-A067-A93D750BC5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A296-A440-4844-ABE0-4F0BB05A50CE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9F11-7F15-4790-A067-A93D750BC5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A296-A440-4844-ABE0-4F0BB05A50CE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9F11-7F15-4790-A067-A93D750BC5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A296-A440-4844-ABE0-4F0BB05A50CE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9F11-7F15-4790-A067-A93D750BC5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A296-A440-4844-ABE0-4F0BB05A50CE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9F11-7F15-4790-A067-A93D750BC5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0A296-A440-4844-ABE0-4F0BB05A50CE}" type="datetimeFigureOut">
              <a:rPr lang="cs-CZ" smtClean="0"/>
              <a:pPr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9F11-7F15-4790-A067-A93D750BC5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Učitel a jeho role </a:t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pedagogické komunikaci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752600"/>
          </a:xfrm>
        </p:spPr>
        <p:txBody>
          <a:bodyPr>
            <a:noAutofit/>
          </a:bodyPr>
          <a:lstStyle/>
          <a:p>
            <a:r>
              <a:rPr lang="cs-CZ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Jasňa</a:t>
            </a:r>
            <a:r>
              <a:rPr lang="cs-CZ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Pacovská, </a:t>
            </a:r>
            <a:br>
              <a:rPr lang="cs-CZ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Jitka Burdová, Tereza </a:t>
            </a:r>
            <a:r>
              <a:rPr lang="cs-CZ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Eršilová</a:t>
            </a:r>
            <a:endParaRPr lang="cs-CZ" sz="2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českého jazyka a literatury</a:t>
            </a:r>
          </a:p>
          <a:p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Přírodovědně-humanitní a pedagogická fakulta TUL</a:t>
            </a:r>
          </a:p>
          <a:p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Příspěvek vznikl v rámci </a:t>
            </a:r>
            <a:r>
              <a:rPr lang="cs-CZ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SGS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Pedagogika</a:t>
            </a:r>
            <a:endParaRPr lang="cs-CZ" sz="23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Semrádová: </a:t>
            </a:r>
            <a:r>
              <a:rPr 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„Svět a společenství stále více chápeme paradigmatem komunikace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Habermas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základem komunikace je 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porozumění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angažovaný závazek zahrnující upřímnost, prokazování pravdivosti, oprávněnosti a důvěryhodnosti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2300" dirty="0"/>
          </a:p>
          <a:p>
            <a:pPr marL="0" indent="0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Palouš − sokratovský 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</a:t>
            </a:r>
          </a:p>
          <a:p>
            <a:endParaRPr lang="cs-CZ" sz="2300" dirty="0"/>
          </a:p>
          <a:p>
            <a:pPr marL="0" indent="0" algn="just">
              <a:buNone/>
            </a:pPr>
            <a:endParaRPr lang="cs-CZ" sz="23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Šedová: 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Dialogické vyučování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(vzdělávací program pro učitele)</a:t>
            </a:r>
          </a:p>
          <a:p>
            <a:pPr marL="0" indent="0" algn="just">
              <a:buNone/>
            </a:pP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Transdisciplinární didaktika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studuje podstatu učitelské profese → koncept tzv. didaktických znalostí obsahu = propojení oborového (obsahového) s učitelským (didaktickým)</a:t>
            </a:r>
          </a:p>
          <a:p>
            <a:pPr marL="0" indent="0" algn="just">
              <a:buNone/>
            </a:pP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jazyka: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dorozumění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porozumění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36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</a:t>
            </a:r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žák je nádoba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autoritativní pojetí výuky, 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manipulativní tendence</a:t>
            </a:r>
            <a:endParaRPr lang="cs-CZ" sz="23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PK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jako potrubní metafora (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Reddy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poznatky jsou objekty + jazykové výrazy jsou nádoby + 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je posílání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jednosměrné</a:t>
            </a:r>
          </a:p>
          <a:p>
            <a:pPr marL="361950" indent="-361950" algn="just"/>
            <a:endParaRPr lang="cs-CZ" sz="2300" dirty="0"/>
          </a:p>
          <a:p>
            <a:pPr marL="0" indent="0" algn="just">
              <a:buNone/>
            </a:pPr>
            <a:endParaRPr lang="cs-CZ" sz="2300" dirty="0"/>
          </a:p>
          <a:p>
            <a:pPr marL="0" indent="0" algn="just">
              <a:buNone/>
            </a:pPr>
            <a:r>
              <a:rPr lang="cs-CZ" sz="2300" dirty="0"/>
              <a:t> </a:t>
            </a:r>
          </a:p>
          <a:p>
            <a:pPr marL="0" indent="0" algn="just">
              <a:buNone/>
            </a:pPr>
            <a:endParaRPr lang="cs-CZ" sz="2300" dirty="0"/>
          </a:p>
        </p:txBody>
      </p:sp>
      <p:pic>
        <p:nvPicPr>
          <p:cNvPr id="15362" name="Picture 2" descr="VÃ½sledek obrÃ¡zku pro suspecting emot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1560" y="332656"/>
            <a:ext cx="1200000" cy="1188000"/>
          </a:xfrm>
          <a:prstGeom prst="rect">
            <a:avLst/>
          </a:prstGeom>
          <a:noFill/>
        </p:spPr>
      </p:pic>
      <p:pic>
        <p:nvPicPr>
          <p:cNvPr id="15368" name="Picture 8" descr="VÃ½sledek obrÃ¡zku pro teacher picture"/>
          <p:cNvPicPr>
            <a:picLocks noChangeAspect="1" noChangeArrowheads="1"/>
          </p:cNvPicPr>
          <p:nvPr/>
        </p:nvPicPr>
        <p:blipFill>
          <a:blip r:embed="rId3" cstate="print"/>
          <a:srcRect l="81238"/>
          <a:stretch>
            <a:fillRect/>
          </a:stretch>
        </p:blipFill>
        <p:spPr bwMode="auto">
          <a:xfrm flipH="1">
            <a:off x="2555776" y="3140968"/>
            <a:ext cx="1117817" cy="3201104"/>
          </a:xfrm>
          <a:prstGeom prst="rect">
            <a:avLst/>
          </a:prstGeom>
          <a:noFill/>
        </p:spPr>
      </p:pic>
      <p:pic>
        <p:nvPicPr>
          <p:cNvPr id="15372" name="Picture 12" descr="VÃ½sledek obrÃ¡zku pro a pupil school picture"/>
          <p:cNvPicPr>
            <a:picLocks noChangeAspect="1" noChangeArrowheads="1"/>
          </p:cNvPicPr>
          <p:nvPr/>
        </p:nvPicPr>
        <p:blipFill>
          <a:blip r:embed="rId4" cstate="print"/>
          <a:srcRect l="51659" r="26921"/>
          <a:stretch>
            <a:fillRect/>
          </a:stretch>
        </p:blipFill>
        <p:spPr bwMode="auto">
          <a:xfrm flipH="1">
            <a:off x="5436096" y="4149080"/>
            <a:ext cx="1080120" cy="2403662"/>
          </a:xfrm>
          <a:prstGeom prst="rect">
            <a:avLst/>
          </a:prstGeom>
          <a:noFill/>
        </p:spPr>
      </p:pic>
      <p:pic>
        <p:nvPicPr>
          <p:cNvPr id="15376" name="Picture 16" descr="VÃ½sledek obrÃ¡zku pro watering can kreslenÃ¡"/>
          <p:cNvPicPr>
            <a:picLocks noChangeAspect="1" noChangeArrowheads="1"/>
          </p:cNvPicPr>
          <p:nvPr/>
        </p:nvPicPr>
        <p:blipFill>
          <a:blip r:embed="rId5" cstate="print"/>
          <a:srcRect b="14845"/>
          <a:stretch>
            <a:fillRect/>
          </a:stretch>
        </p:blipFill>
        <p:spPr bwMode="auto">
          <a:xfrm flipH="1">
            <a:off x="3923928" y="3429000"/>
            <a:ext cx="1368152" cy="12546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36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</a:t>
            </a:r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žák je partner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demokratické pojetí výuky, 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naslouchání</a:t>
            </a:r>
            <a:endParaRPr lang="cs-CZ" sz="23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je spojení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obousměrné</a:t>
            </a:r>
          </a:p>
          <a:p>
            <a:pPr marL="361950" indent="-361950" algn="just">
              <a:buNone/>
            </a:pPr>
            <a:endParaRPr lang="cs-CZ" sz="2300" dirty="0"/>
          </a:p>
          <a:p>
            <a:pPr marL="0" indent="0" algn="just">
              <a:buNone/>
            </a:pPr>
            <a:endParaRPr lang="cs-CZ" sz="2300" dirty="0"/>
          </a:p>
        </p:txBody>
      </p:sp>
      <p:pic>
        <p:nvPicPr>
          <p:cNvPr id="15366" name="Picture 6" descr="VÃ½sledek obrÃ¡zku pro ponder emot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r="39064"/>
          <a:stretch>
            <a:fillRect/>
          </a:stretch>
        </p:blipFill>
        <p:spPr bwMode="auto">
          <a:xfrm>
            <a:off x="475861" y="229638"/>
            <a:ext cx="1197488" cy="1188000"/>
          </a:xfrm>
          <a:prstGeom prst="rect">
            <a:avLst/>
          </a:prstGeom>
          <a:noFill/>
        </p:spPr>
      </p:pic>
      <p:pic>
        <p:nvPicPr>
          <p:cNvPr id="6" name="Picture 8" descr="VÃ½sledek obrÃ¡zku pro teacher picture"/>
          <p:cNvPicPr>
            <a:picLocks noChangeAspect="1" noChangeArrowheads="1"/>
          </p:cNvPicPr>
          <p:nvPr/>
        </p:nvPicPr>
        <p:blipFill>
          <a:blip r:embed="rId3" cstate="print"/>
          <a:srcRect l="81238"/>
          <a:stretch>
            <a:fillRect/>
          </a:stretch>
        </p:blipFill>
        <p:spPr bwMode="auto">
          <a:xfrm flipH="1">
            <a:off x="1979712" y="2780928"/>
            <a:ext cx="1117817" cy="3201104"/>
          </a:xfrm>
          <a:prstGeom prst="rect">
            <a:avLst/>
          </a:prstGeom>
          <a:noFill/>
        </p:spPr>
      </p:pic>
      <p:pic>
        <p:nvPicPr>
          <p:cNvPr id="7" name="Picture 12" descr="VÃ½sledek obrÃ¡zku pro a pupil school picture"/>
          <p:cNvPicPr>
            <a:picLocks noChangeAspect="1" noChangeArrowheads="1"/>
          </p:cNvPicPr>
          <p:nvPr/>
        </p:nvPicPr>
        <p:blipFill>
          <a:blip r:embed="rId4" cstate="print"/>
          <a:srcRect l="51659" r="26921"/>
          <a:stretch>
            <a:fillRect/>
          </a:stretch>
        </p:blipFill>
        <p:spPr bwMode="auto">
          <a:xfrm flipH="1">
            <a:off x="5508104" y="3212976"/>
            <a:ext cx="1080120" cy="2403662"/>
          </a:xfrm>
          <a:prstGeom prst="rect">
            <a:avLst/>
          </a:prstGeom>
          <a:noFill/>
        </p:spPr>
      </p:pic>
      <p:pic>
        <p:nvPicPr>
          <p:cNvPr id="28674" name="Picture 2" descr="VÃ½sledek obrÃ¡zku pro shaking hands picture kreslenÃ©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3933056"/>
            <a:ext cx="1694706" cy="863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sz="36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</a:t>
            </a:r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žák je partner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demokratické pojetí výuky, 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porozumění</a:t>
            </a:r>
            <a:endParaRPr lang="cs-CZ" sz="23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je společný prostor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(společně obhospodařovaná půda)</a:t>
            </a:r>
          </a:p>
          <a:p>
            <a:pPr algn="just">
              <a:buNone/>
            </a:pPr>
            <a:endParaRPr lang="cs-CZ" sz="2300" dirty="0"/>
          </a:p>
          <a:p>
            <a:pPr algn="just">
              <a:buNone/>
            </a:pPr>
            <a:endParaRPr lang="cs-CZ" sz="2300" dirty="0">
              <a:solidFill>
                <a:srgbClr val="FF0000"/>
              </a:solidFill>
            </a:endParaRPr>
          </a:p>
        </p:txBody>
      </p:sp>
      <p:pic>
        <p:nvPicPr>
          <p:cNvPr id="19458" name="Picture 2" descr="VÃ½sledek obrÃ¡zku pro smajlÃ­ky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9552" y="260648"/>
            <a:ext cx="1269921" cy="1152000"/>
          </a:xfrm>
          <a:prstGeom prst="rect">
            <a:avLst/>
          </a:prstGeom>
          <a:noFill/>
        </p:spPr>
      </p:pic>
      <p:pic>
        <p:nvPicPr>
          <p:cNvPr id="5" name="Picture 8" descr="VÃ½sledek obrÃ¡zku pro teacher picture"/>
          <p:cNvPicPr>
            <a:picLocks noChangeAspect="1" noChangeArrowheads="1"/>
          </p:cNvPicPr>
          <p:nvPr/>
        </p:nvPicPr>
        <p:blipFill>
          <a:blip r:embed="rId3" cstate="print"/>
          <a:srcRect l="81238" b="70757"/>
          <a:stretch>
            <a:fillRect/>
          </a:stretch>
        </p:blipFill>
        <p:spPr bwMode="auto">
          <a:xfrm flipH="1">
            <a:off x="1403648" y="2708920"/>
            <a:ext cx="1512168" cy="1266349"/>
          </a:xfrm>
          <a:prstGeom prst="rect">
            <a:avLst/>
          </a:prstGeom>
          <a:noFill/>
        </p:spPr>
      </p:pic>
      <p:pic>
        <p:nvPicPr>
          <p:cNvPr id="6" name="Picture 12" descr="VÃ½sledek obrÃ¡zku pro a pupil school picture"/>
          <p:cNvPicPr>
            <a:picLocks noChangeAspect="1" noChangeArrowheads="1"/>
          </p:cNvPicPr>
          <p:nvPr/>
        </p:nvPicPr>
        <p:blipFill>
          <a:blip r:embed="rId4" cstate="print"/>
          <a:srcRect l="51659" r="26921" b="64051"/>
          <a:stretch>
            <a:fillRect/>
          </a:stretch>
        </p:blipFill>
        <p:spPr bwMode="auto">
          <a:xfrm flipH="1">
            <a:off x="1547664" y="5085184"/>
            <a:ext cx="1350150" cy="1080120"/>
          </a:xfrm>
          <a:prstGeom prst="rect">
            <a:avLst/>
          </a:prstGeom>
          <a:noFill/>
        </p:spPr>
      </p:pic>
      <p:sp>
        <p:nvSpPr>
          <p:cNvPr id="8" name="Mrak 7"/>
          <p:cNvSpPr/>
          <p:nvPr/>
        </p:nvSpPr>
        <p:spPr>
          <a:xfrm>
            <a:off x="4139952" y="3212976"/>
            <a:ext cx="3384376" cy="2448272"/>
          </a:xfrm>
          <a:prstGeom prst="cloud">
            <a:avLst/>
          </a:prstGeom>
          <a:solidFill>
            <a:schemeClr val="bg2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hnutá šipka dolů 8"/>
          <p:cNvSpPr/>
          <p:nvPr/>
        </p:nvSpPr>
        <p:spPr>
          <a:xfrm rot="833711">
            <a:off x="3145803" y="2955364"/>
            <a:ext cx="2664296" cy="57606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hnutá šipka nahoru 15"/>
          <p:cNvSpPr/>
          <p:nvPr/>
        </p:nvSpPr>
        <p:spPr>
          <a:xfrm rot="11780395" flipV="1">
            <a:off x="2860906" y="3721593"/>
            <a:ext cx="2664296" cy="504056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Zahnutá šipka dolů 16"/>
          <p:cNvSpPr/>
          <p:nvPr/>
        </p:nvSpPr>
        <p:spPr>
          <a:xfrm rot="20863302">
            <a:off x="2957042" y="4641811"/>
            <a:ext cx="2664296" cy="57606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Zahnutá šipka nahoru 17"/>
          <p:cNvSpPr/>
          <p:nvPr/>
        </p:nvSpPr>
        <p:spPr>
          <a:xfrm rot="10209986" flipV="1">
            <a:off x="3011296" y="5453010"/>
            <a:ext cx="2664296" cy="504056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1B522-4DF5-4D52-86B6-31EE3805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276150-E936-4CB1-A7F8-BF022D671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akcentovat prostřednictvím kognitivního přístupu k jazyku 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učitele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 účastníka pedagogické komunikace (PK) </a:t>
            </a:r>
          </a:p>
          <a:p>
            <a:pPr marL="0" indent="0" algn="just">
              <a:buNone/>
            </a:pPr>
            <a:endParaRPr 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</a:p>
          <a:p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dotazníkové šetření (ZŠ, VŠ) </a:t>
            </a:r>
          </a:p>
          <a:p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82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Interpretace empirických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výzkumná populace: 126 žáků ZŠ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otázky: </a:t>
            </a:r>
            <a:b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Jaký je dobrý/špatný učitel? </a:t>
            </a:r>
            <a:b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Rozumíš si se svými učiteli? </a:t>
            </a:r>
          </a:p>
          <a:p>
            <a:pPr marL="365125" indent="0">
              <a:buNone/>
            </a:pPr>
            <a:r>
              <a:rPr lang="cs-CZ" sz="2000" i="1" dirty="0"/>
              <a:t>Můžeš poprosit své učitele o pomoc, pokud si s něčím nevíš rady?</a:t>
            </a:r>
          </a:p>
          <a:p>
            <a:pPr marL="365125" indent="0">
              <a:buNone/>
            </a:pPr>
            <a:r>
              <a:rPr lang="cs-CZ" sz="2000" i="1" dirty="0"/>
              <a:t>Ptají se tě učitelé, zda potřebuješ něco vysvětlit či s něčím pomoci?</a:t>
            </a:r>
          </a:p>
          <a:p>
            <a:pPr marL="365125" indent="0">
              <a:buNone/>
            </a:pPr>
            <a:r>
              <a:rPr lang="cs-CZ" sz="2000" i="1" dirty="0"/>
              <a:t>Snaží se tě učitelé pochopit?</a:t>
            </a:r>
          </a:p>
          <a:p>
            <a:pPr marL="365125" indent="0">
              <a:buNone/>
            </a:pPr>
            <a:r>
              <a:rPr lang="cs-CZ" sz="2000" i="1" dirty="0" err="1"/>
              <a:t>Dokonč</a:t>
            </a:r>
            <a:r>
              <a:rPr lang="fr-FR" sz="2000" i="1" dirty="0"/>
              <a:t>i souv</a:t>
            </a:r>
            <a:r>
              <a:rPr lang="cs-CZ" sz="2000" i="1" dirty="0" err="1"/>
              <a:t>ětí</a:t>
            </a:r>
            <a:r>
              <a:rPr lang="cs-CZ" sz="2000" i="1" dirty="0"/>
              <a:t>: Kdybych byla/byl učitelkou/učitelem, tak bych…</a:t>
            </a:r>
          </a:p>
          <a:p>
            <a:pPr marL="365125" indent="0">
              <a:buFont typeface="Wingdings" panose="05000000000000000000" pitchFamily="2" charset="2"/>
              <a:buChar char="§"/>
            </a:pPr>
            <a:endParaRPr lang="cs-CZ" sz="23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předpoklad: dobrý učitel by měl usilovat o plnohodnotný pedagogický dialog, jehož základem je úsilí o porozumění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id="{BFDA8F9A-5293-4619-9C84-FC55535489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713783"/>
              </p:ext>
            </p:extLst>
          </p:nvPr>
        </p:nvGraphicFramePr>
        <p:xfrm>
          <a:off x="0" y="0"/>
          <a:ext cx="57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id="{33A33289-6510-4668-8E71-CE2729F2DB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072727"/>
              </p:ext>
            </p:extLst>
          </p:nvPr>
        </p:nvGraphicFramePr>
        <p:xfrm>
          <a:off x="3384000" y="3253538"/>
          <a:ext cx="57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2051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BFDA8F9A-5293-4619-9C84-FC55535489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655627"/>
              </p:ext>
            </p:extLst>
          </p:nvPr>
        </p:nvGraphicFramePr>
        <p:xfrm>
          <a:off x="3384000" y="3258000"/>
          <a:ext cx="57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4E286D16-4557-4280-8616-C081C0DB66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606690"/>
              </p:ext>
            </p:extLst>
          </p:nvPr>
        </p:nvGraphicFramePr>
        <p:xfrm>
          <a:off x="0" y="-9737"/>
          <a:ext cx="57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5046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BFDA8F9A-5293-4619-9C84-FC55535489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967024"/>
              </p:ext>
            </p:extLst>
          </p:nvPr>
        </p:nvGraphicFramePr>
        <p:xfrm>
          <a:off x="3384000" y="3141368"/>
          <a:ext cx="57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4E286D16-4557-4280-8616-C081C0DB66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121771"/>
              </p:ext>
            </p:extLst>
          </p:nvPr>
        </p:nvGraphicFramePr>
        <p:xfrm>
          <a:off x="0" y="22312"/>
          <a:ext cx="57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862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4FD1C-DA59-4FA9-98A3-BDBB384B3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SGS</a:t>
            </a:r>
            <a:endParaRPr lang="cs-CZ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D185BB-070A-4479-962E-343C47E1B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studentská grantová soutěž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vysokoškolského výzkumu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NMgr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studenti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příležitost </a:t>
            </a:r>
          </a:p>
        </p:txBody>
      </p:sp>
    </p:spTree>
    <p:extLst>
      <p:ext uri="{BB962C8B-B14F-4D97-AF65-F5344CB8AC3E}">
        <p14:creationId xmlns:p14="http://schemas.microsoft.com/office/powerpoint/2010/main" val="1949381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BFDA8F9A-5293-4619-9C84-FC55535489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1250739"/>
              </p:ext>
            </p:extLst>
          </p:nvPr>
        </p:nvGraphicFramePr>
        <p:xfrm>
          <a:off x="3384000" y="3213376"/>
          <a:ext cx="57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4E286D16-4557-4280-8616-C081C0DB66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015635"/>
              </p:ext>
            </p:extLst>
          </p:nvPr>
        </p:nvGraphicFramePr>
        <p:xfrm>
          <a:off x="0" y="44624"/>
          <a:ext cx="57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57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Interpretace empirických dat</a:t>
            </a:r>
          </a:p>
        </p:txBody>
      </p:sp>
      <p:graphicFrame>
        <p:nvGraphicFramePr>
          <p:cNvPr id="15" name="Zástupný symbol pro obsah 14">
            <a:extLst>
              <a:ext uri="{FF2B5EF4-FFF2-40B4-BE49-F238E27FC236}">
                <a16:creationId xmlns:a16="http://schemas.microsoft.com/office/drawing/2014/main" id="{B3693EE8-D788-434D-852D-D19E8F2CCF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328533"/>
              </p:ext>
            </p:extLst>
          </p:nvPr>
        </p:nvGraphicFramePr>
        <p:xfrm>
          <a:off x="0" y="980728"/>
          <a:ext cx="57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 15">
            <a:extLst>
              <a:ext uri="{FF2B5EF4-FFF2-40B4-BE49-F238E27FC236}">
                <a16:creationId xmlns:a16="http://schemas.microsoft.com/office/drawing/2014/main" id="{39487E7A-00A6-4B70-8A97-DBA25A1480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419064"/>
              </p:ext>
            </p:extLst>
          </p:nvPr>
        </p:nvGraphicFramePr>
        <p:xfrm>
          <a:off x="3384000" y="3258000"/>
          <a:ext cx="57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4651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Interpretace dat: </a:t>
            </a:r>
            <a:r>
              <a:rPr lang="cs-CZ" sz="36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ZŠ</a:t>
            </a:r>
            <a:endParaRPr lang="cs-CZ" sz="3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Orientace na interpersonální vztahy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celkem 59 %, z toho 39 % komunikace</a:t>
            </a:r>
            <a:b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Příklady: </a:t>
            </a:r>
            <a:r>
              <a:rPr 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slušný, laskavý, trpělivý, chápavý, komunikativní, naslouchající, nápomocný, přátelský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Smysl pro humor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celkem 18 %</a:t>
            </a:r>
            <a:b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Příklady: </a:t>
            </a:r>
            <a:r>
              <a:rPr 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vtipný, zábavný, srandovní, používá humor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učit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celkem 16 %</a:t>
            </a:r>
            <a:b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Příklady: </a:t>
            </a:r>
            <a:r>
              <a:rPr 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umí naučit, umí vysvětlit, dobře učí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Autorita</a:t>
            </a:r>
            <a:r>
              <a:rPr lang="cs-CZ" sz="23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celkem 7 %</a:t>
            </a:r>
            <a:b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Příklady: </a:t>
            </a:r>
            <a:r>
              <a:rPr 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autorita, přirozená autorita, vzbuzuje respekt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Interpretace empirických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výzkumná populace: 124 studentů VŠ</a:t>
            </a:r>
          </a:p>
          <a:p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otázky: </a:t>
            </a:r>
            <a:b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i="1" dirty="0"/>
              <a:t>Jaký je dobrý/špatný vysokoškolský učitel? </a:t>
            </a:r>
          </a:p>
          <a:p>
            <a:pPr marL="365125" indent="0">
              <a:buNone/>
            </a:pPr>
            <a:r>
              <a:rPr lang="cs-CZ" sz="2000" i="1" dirty="0"/>
              <a:t>Vyhovuje vám kvalita komunikace mezi pedagogy a studenty na VŠ?</a:t>
            </a:r>
          </a:p>
          <a:p>
            <a:pPr marL="365125" lvl="0" indent="0">
              <a:buNone/>
            </a:pPr>
            <a:r>
              <a:rPr lang="cs-CZ" sz="2000" i="1" dirty="0"/>
              <a:t>Jsou pedagogové na VŠ, kterou studujete, empatičtí?</a:t>
            </a:r>
          </a:p>
          <a:p>
            <a:pPr marL="365125" lvl="0" indent="0">
              <a:buNone/>
            </a:pPr>
            <a:r>
              <a:rPr lang="cs-CZ" sz="2000" i="1" dirty="0"/>
              <a:t>Můžete své pedagogy požádat o radu?</a:t>
            </a:r>
          </a:p>
          <a:p>
            <a:pPr marL="365125" indent="0">
              <a:buNone/>
            </a:pPr>
            <a:r>
              <a:rPr lang="cs-CZ" sz="2000" i="1" dirty="0"/>
              <a:t>Kdybych byla/byl učitelkou/učitelem, tak bych…</a:t>
            </a:r>
          </a:p>
          <a:p>
            <a:pPr lvl="0"/>
            <a:endParaRPr lang="cs-CZ" sz="23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předpoklad: dobrý učitel by měl usilovat o plnohodnotný pedagogický dialog, jehož základem je úsilí o porozumění</a:t>
            </a:r>
          </a:p>
        </p:txBody>
      </p:sp>
    </p:spTree>
    <p:extLst>
      <p:ext uri="{BB962C8B-B14F-4D97-AF65-F5344CB8AC3E}">
        <p14:creationId xmlns:p14="http://schemas.microsoft.com/office/powerpoint/2010/main" val="1121880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127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Interpretace empirických dat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7A460D18-2F83-49B7-ADA7-4E6222442E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300989"/>
              </p:ext>
            </p:extLst>
          </p:nvPr>
        </p:nvGraphicFramePr>
        <p:xfrm>
          <a:off x="-26572" y="910832"/>
          <a:ext cx="57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E77226D4-91EC-40CD-BC29-E885AF7A33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804506"/>
              </p:ext>
            </p:extLst>
          </p:nvPr>
        </p:nvGraphicFramePr>
        <p:xfrm>
          <a:off x="1933239" y="4122000"/>
          <a:ext cx="3600000" cy="27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4EC0E516-0015-4EE0-B57C-21046265F5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277383"/>
              </p:ext>
            </p:extLst>
          </p:nvPr>
        </p:nvGraphicFramePr>
        <p:xfrm>
          <a:off x="5555754" y="4147168"/>
          <a:ext cx="3600000" cy="27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71319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Interpretace dat: VŠ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Orientace na interpersonální vztahy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celkem 55 %, z toho 85 % komunikace, z toho 41 % empatie</a:t>
            </a:r>
            <a:b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Příklady: </a:t>
            </a:r>
            <a:r>
              <a:rPr 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empatický, tolerantní, důvěryhodný, důvěřující, lidský 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výuky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celkem 32 %</a:t>
            </a:r>
            <a:b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Příklady: </a:t>
            </a:r>
            <a:r>
              <a:rPr 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volí pestré metody, je kreativní, podněcuje zájem o obor, učí s entuziasmem, vybízí k aktivitě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Odbornost</a:t>
            </a:r>
            <a:r>
              <a:rPr lang="cs-CZ" sz="23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celkem 10 %</a:t>
            </a:r>
            <a:b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Příklady: </a:t>
            </a:r>
            <a:r>
              <a:rPr 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odborník, je vzdělaný, rozumí oboru 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Autorita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celkem 3 %</a:t>
            </a:r>
            <a:b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Příklady: </a:t>
            </a:r>
            <a:r>
              <a:rPr 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přirozená autorita, je autoritou, dokáže získat respekt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cs-CZ" sz="23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9629C-9A6E-4E70-93C6-EE6767A0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BFDA8F9A-5293-4619-9C84-FC55535489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645986"/>
              </p:ext>
            </p:extLst>
          </p:nvPr>
        </p:nvGraphicFramePr>
        <p:xfrm>
          <a:off x="1692000" y="1988840"/>
          <a:ext cx="57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7144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9629C-9A6E-4E70-93C6-EE6767A0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FDA8F9A-5293-4619-9C84-FC55535489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890090"/>
              </p:ext>
            </p:extLst>
          </p:nvPr>
        </p:nvGraphicFramePr>
        <p:xfrm>
          <a:off x="1692000" y="1988840"/>
          <a:ext cx="57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8971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9629C-9A6E-4E70-93C6-EE6767A0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BFDA8F9A-5293-4619-9C84-FC55535489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850173"/>
              </p:ext>
            </p:extLst>
          </p:nvPr>
        </p:nvGraphicFramePr>
        <p:xfrm>
          <a:off x="1692000" y="1988840"/>
          <a:ext cx="576032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8678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EMPATIE: Slovníky −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3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Velký lékařský slovník</a:t>
            </a:r>
          </a:p>
          <a:p>
            <a:pPr marL="447675" indent="0" algn="just">
              <a:buNone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vcítit se do druhého, do jeho myšlenek a pocitů </a:t>
            </a:r>
          </a:p>
          <a:p>
            <a:pPr marL="0" indent="0" algn="just">
              <a:buNone/>
            </a:pPr>
            <a:endParaRPr lang="cs-CZ" sz="23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3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Pedagogický slovník</a:t>
            </a:r>
            <a:endParaRPr lang="cs-CZ" sz="23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uvědomění si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pocitů, prožitků, momentálních stavů jiného člověka a 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snaha je pochopit</a:t>
            </a:r>
            <a:r>
              <a:rPr lang="cs-CZ" sz="23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porozumět jim</a:t>
            </a:r>
          </a:p>
          <a:p>
            <a:pPr marL="457200" indent="-457200" algn="just">
              <a:buAutoNum type="arabicPeriod"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přijetí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(alespoň v duchu) 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role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jiného člověka, pohled na lidi, problémy, události </a:t>
            </a:r>
            <a:r>
              <a:rPr lang="cs-CZ" sz="23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 jiné perspektivy</a:t>
            </a:r>
            <a:endParaRPr lang="cs-CZ" sz="23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300" dirty="0"/>
              <a:t> </a:t>
            </a:r>
          </a:p>
          <a:p>
            <a:pPr marL="0" indent="0" algn="just">
              <a:buNone/>
            </a:pPr>
            <a:endParaRPr lang="cs-CZ" sz="2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ŠKOLA                              VÝCHOVA                            VZDĚLÁNÍ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defTabSz="321457">
              <a:defRPr sz="3100" b="1">
                <a:solidFill>
                  <a:schemeClr val="accent1">
                    <a:satOff val="-2410"/>
                    <a:lumOff val="-29356"/>
                  </a:schemeClr>
                </a:solidFill>
                <a:effectLst/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ŠKOLA                             VÝCHOVA                            VZDĚLÁNÍ</a:t>
            </a:r>
          </a:p>
        </p:txBody>
      </p:sp>
      <p:sp>
        <p:nvSpPr>
          <p:cNvPr id="123" name="Tex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pic>
        <p:nvPicPr>
          <p:cNvPr id="124" name="Obrázek" descr="Obrázek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689776" y="1818694"/>
            <a:ext cx="3331788" cy="1876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Obrázek" descr="Obrázek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3070121" y="3973711"/>
            <a:ext cx="3003758" cy="200918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Obrázek" descr="Obrázek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537983" y="1818694"/>
            <a:ext cx="2799346" cy="18769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EMPATIE: Korpusy −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cs-CZ" sz="2200" b="1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Schola2010</a:t>
            </a:r>
            <a:r>
              <a:rPr lang="cs-CZ" sz="22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cs-CZ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…obecně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navozuje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(droga)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pocit empatie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otevřenost, vyrovnanost, zájem o druhé (z referátu o vlivu drog)</a:t>
            </a:r>
          </a:p>
          <a:p>
            <a:pPr algn="just"/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cs-CZ" sz="2200" b="1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SYN2015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cs-CZ" sz="2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empatie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situacích v jednání s jinými,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pomoci druhým</a:t>
            </a:r>
            <a:r>
              <a:rPr lang="cs-CZ" sz="2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(souvislost s multikulturní výchovou)</a:t>
            </a:r>
            <a:endParaRPr lang="cs-CZ" sz="2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cs-CZ" sz="2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nedostatek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vkusu, taktu,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empatie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ovládání se (kritika politiků) </a:t>
            </a:r>
          </a:p>
          <a:p>
            <a:pPr marL="0" indent="0" algn="just">
              <a:buNone/>
            </a:pPr>
            <a:r>
              <a:rPr lang="cs-CZ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cs-CZ" sz="2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nadměrná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empatie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k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uzoufání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(reflexe divadelního představení) </a:t>
            </a:r>
          </a:p>
          <a:p>
            <a:pPr marL="0" indent="0" algn="just">
              <a:buNone/>
            </a:pPr>
            <a:r>
              <a:rPr lang="cs-CZ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…lidé se chovali bez výjimky dobrosrdečně a mnohokrát ji naplnili pocitem štěstí a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ohromili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svou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empatií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(beletrie − návštěva Afriky)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Korpusy −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cs-CZ" sz="2200" b="1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SYN2015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−</a:t>
            </a:r>
            <a:r>
              <a:rPr lang="cs-CZ" sz="2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Zaměstnavatelé kladou stále větší důraz na komunikační schopnosti zaměstnanců, jejich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empatie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vůči klientům</a:t>
            </a:r>
            <a:r>
              <a:rPr lang="cs-CZ" sz="2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(personalistika)</a:t>
            </a:r>
            <a:endParaRPr lang="cs-CZ" sz="2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−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Zvýšenou empatii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druhým budou mít Vodnáři, Berani,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Blíženci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Váhy a Střelci. (horoskop)</a:t>
            </a:r>
          </a:p>
          <a:p>
            <a:pPr marL="0" indent="0" algn="just">
              <a:buNone/>
            </a:pPr>
            <a:r>
              <a:rPr lang="cs-CZ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…smyslem pro spravedlnost,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empatií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slabším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(charakteristika političky)</a:t>
            </a:r>
            <a:endParaRPr lang="cs-CZ" sz="2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Příběhy nás prý činí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pozornějšími vůči druhým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Školy v tomto směru mnoho nedělají a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výchova v rodinách k empatii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bude asi velmi rozdílná. (pohled psycholožky)</a:t>
            </a:r>
          </a:p>
          <a:p>
            <a:pPr marL="0" indent="0" algn="just">
              <a:buNone/>
            </a:pPr>
            <a:r>
              <a:rPr lang="cs-CZ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Statistika říká, že v této zemi to se sociálním cítěním není tak špatné, za pravdu mu </a:t>
            </a:r>
            <a:r>
              <a:rPr lang="cs-CZ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dávají i čísla z daňových přiznání.</a:t>
            </a:r>
            <a:r>
              <a:rPr lang="cs-CZ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(pohled statistika) </a:t>
            </a:r>
          </a:p>
          <a:p>
            <a:endParaRPr lang="cs-CZ" sz="2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85C42-0298-4397-A5BA-26A75A7CB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Významové oblasti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933441"/>
              </p:ext>
            </p:extLst>
          </p:nvPr>
        </p:nvGraphicFramePr>
        <p:xfrm>
          <a:off x="457200" y="1600200"/>
          <a:ext cx="8229600" cy="36389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Pozitivní</a:t>
                      </a:r>
                      <a:endParaRPr lang="en-GB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Negativní</a:t>
                      </a:r>
                      <a:endParaRPr lang="en-GB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schopnost</a:t>
                      </a:r>
                      <a:r>
                        <a:rPr lang="cs-CZ" sz="2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/vlastnost člověka</a:t>
                      </a:r>
                      <a:endParaRPr lang="en-GB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nedostatek/ztráta</a:t>
                      </a:r>
                      <a:r>
                        <a:rPr lang="cs-CZ" sz="2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empatie</a:t>
                      </a:r>
                      <a:endParaRPr lang="en-GB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dobro</a:t>
                      </a:r>
                      <a:endParaRPr lang="en-GB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porozumění</a:t>
                      </a:r>
                      <a:endParaRPr lang="en-GB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přemíra</a:t>
                      </a:r>
                      <a:r>
                        <a:rPr lang="cs-CZ" sz="2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škodí, přecitlivělost </a:t>
                      </a:r>
                      <a:endParaRPr lang="en-GB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komunikace</a:t>
                      </a:r>
                      <a:endParaRPr lang="en-GB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neschopnost komunikace</a:t>
                      </a:r>
                      <a:endParaRPr lang="en-GB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mezilidské</a:t>
                      </a:r>
                      <a:r>
                        <a:rPr lang="cs-CZ" sz="2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vztahy</a:t>
                      </a:r>
                      <a:endParaRPr lang="en-GB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absence reciprocity</a:t>
                      </a:r>
                      <a:endParaRPr lang="en-GB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192">
                <a:tc>
                  <a:txBody>
                    <a:bodyPr/>
                    <a:lstStyle/>
                    <a:p>
                      <a:pPr algn="ctr"/>
                      <a:r>
                        <a:rPr lang="cs-CZ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vrozenost</a:t>
                      </a:r>
                      <a:endParaRPr lang="en-GB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přecitlivělost</a:t>
                      </a:r>
                      <a:r>
                        <a:rPr lang="cs-CZ" sz="2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4313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85C42-0298-4397-A5BA-26A75A7CB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 výskytu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zdravotnictví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pedagogika/školství/vzdělávání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beletrie, literatura faktu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různé: soudnictví, esoterika, poradenství… 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9036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</a:t>
            </a:r>
            <a:endParaRPr lang="cs-CZ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895350" indent="-895350" algn="just">
              <a:buNone/>
            </a:pPr>
            <a:r>
              <a:rPr lang="cs-CZ" sz="2300" b="1" dirty="0"/>
              <a:t>	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Empatie jako schopnost vcítění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žádoucí, umožňuje nazřít svět z perspektivy druhých</a:t>
            </a:r>
          </a:p>
          <a:p>
            <a:pPr marL="895350" indent="-895350" algn="just">
              <a:buNone/>
            </a:pPr>
            <a:endParaRPr 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Empatie předstíraná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nebezpečná pro příjemce</a:t>
            </a:r>
          </a:p>
          <a:p>
            <a:pPr algn="just">
              <a:buNone/>
            </a:pPr>
            <a:endParaRPr 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indent="-895350" algn="just">
              <a:buNone/>
            </a:pP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Empatie nadměrná a nekritická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nebezpečná pro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produktora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6" name="Picture 2" descr="SouvisejÃ­cÃ­ obrÃ¡zek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56788" b="58730"/>
          <a:stretch>
            <a:fillRect/>
          </a:stretch>
        </p:blipFill>
        <p:spPr bwMode="auto">
          <a:xfrm>
            <a:off x="700029" y="2883520"/>
            <a:ext cx="398454" cy="360000"/>
          </a:xfrm>
          <a:prstGeom prst="rect">
            <a:avLst/>
          </a:prstGeom>
          <a:noFill/>
        </p:spPr>
      </p:pic>
      <p:pic>
        <p:nvPicPr>
          <p:cNvPr id="21508" name="Picture 4" descr="SouvisejÃ­cÃ­ obrÃ¡zek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775" t="58153" r="57409"/>
          <a:stretch>
            <a:fillRect/>
          </a:stretch>
        </p:blipFill>
        <p:spPr bwMode="auto">
          <a:xfrm>
            <a:off x="672433" y="1833944"/>
            <a:ext cx="371175" cy="360000"/>
          </a:xfrm>
          <a:prstGeom prst="rect">
            <a:avLst/>
          </a:prstGeom>
          <a:noFill/>
        </p:spPr>
      </p:pic>
      <p:pic>
        <p:nvPicPr>
          <p:cNvPr id="21512" name="Picture 8" descr="SouvisejÃ­cÃ­ obrÃ¡zek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56788" t="58153" r="3620"/>
          <a:stretch>
            <a:fillRect/>
          </a:stretch>
        </p:blipFill>
        <p:spPr bwMode="auto">
          <a:xfrm>
            <a:off x="738443" y="3918334"/>
            <a:ext cx="360040" cy="36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</a:t>
            </a:r>
            <a:endParaRPr lang="cs-CZ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425355"/>
          </a:xfrm>
          <a:noFill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PK: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dialog – porozumění – empatie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empatie je jednosměrná 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U	→ 	 Ž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porozumění je obousměrné 	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	↔	 Ž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cs-CZ" sz="23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PK: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hledisko žáka a studenta = empatie jako žádoucí vlastnost učitele</a:t>
            </a:r>
          </a:p>
          <a:p>
            <a:pPr>
              <a:buNone/>
            </a:pPr>
            <a:endParaRPr 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„Porozumění </a:t>
            </a:r>
            <a:r>
              <a:rPr 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brání posilování fragmentového, černobílého, stereotypního, trivializovaného přístupu ke světu, k sobě i lidem.“</a:t>
            </a:r>
          </a:p>
          <a:p>
            <a:pPr algn="r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Ilona Semrádová, 2004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Příspěvky na konferencích 2018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300" dirty="0"/>
              <a:t>Liberec: Konference vědecké, výzkumné a tvůrčí činnosti </a:t>
            </a:r>
          </a:p>
          <a:p>
            <a:pPr marL="365125" indent="0">
              <a:buNone/>
            </a:pPr>
            <a:r>
              <a:rPr lang="cs-CZ" sz="2300" i="1" dirty="0"/>
              <a:t>Jazykové stereotypy z prostředí školy pohledem kognitivní lingvistiky</a:t>
            </a:r>
          </a:p>
          <a:p>
            <a:endParaRPr lang="cs-CZ" sz="23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300" dirty="0" err="1"/>
              <a:t>Warszawa</a:t>
            </a:r>
            <a:r>
              <a:rPr lang="cs-CZ" sz="2300" dirty="0"/>
              <a:t>: XXVI. polsko-česká konference </a:t>
            </a:r>
          </a:p>
          <a:p>
            <a:pPr marL="365125" indent="0">
              <a:buNone/>
            </a:pPr>
            <a:r>
              <a:rPr 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jeho touha po porozumění pohledem komunikace ve škole</a:t>
            </a:r>
            <a:br>
              <a:rPr lang="cs-CZ" sz="2300" dirty="0"/>
            </a:br>
            <a:endParaRPr lang="cs-CZ" sz="23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300" dirty="0"/>
              <a:t>Olomouc: Mezinárodní konference </a:t>
            </a:r>
          </a:p>
          <a:p>
            <a:pPr marL="365125" indent="0">
              <a:buNone/>
            </a:pPr>
            <a:r>
              <a:rPr lang="cs-CZ" sz="2300" i="1" dirty="0"/>
              <a:t>Škola jako prostor porozumění </a:t>
            </a:r>
          </a:p>
        </p:txBody>
      </p:sp>
    </p:spTree>
    <p:extLst>
      <p:ext uri="{BB962C8B-B14F-4D97-AF65-F5344CB8AC3E}">
        <p14:creationId xmlns:p14="http://schemas.microsoft.com/office/powerpoint/2010/main" val="288740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Děkujeme za pozornost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projektu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kognitivní přístup k jazyku a možnosti jeho didaktického využití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 jazykového obrazu světa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jazykové stereotypy z prostředí školy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škola jako prostor porozumění, </a:t>
            </a:r>
          </a:p>
          <a:p>
            <a:pPr algn="just"/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</a:rPr>
              <a:t>O </a:t>
            </a:r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2016: 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škola a život</a:t>
            </a:r>
          </a:p>
          <a:p>
            <a:pPr marL="0" indent="0" algn="just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život jako významový aspekt pojmu škola</a:t>
            </a:r>
          </a:p>
          <a:p>
            <a:pPr marL="0" indent="0" algn="just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proměny konceptualizace školy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3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2017: 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výchova a vzdělání</a:t>
            </a:r>
          </a:p>
          <a:p>
            <a:pPr marL="0" indent="0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proměny konceptualizace výchovy a vzdělání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2018: 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komunikace, empatie, porozumění</a:t>
            </a:r>
          </a:p>
          <a:p>
            <a:pPr marL="365125" indent="0" algn="just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konceptualizace komunikace ve škole </a:t>
            </a: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Ã½sledek obrÃ¡zku pro radim palouÅ¡"/>
          <p:cNvPicPr>
            <a:picLocks noChangeAspect="1" noChangeArrowheads="1"/>
          </p:cNvPicPr>
          <p:nvPr/>
        </p:nvPicPr>
        <p:blipFill>
          <a:blip r:embed="rId2" cstate="print"/>
          <a:srcRect l="4172" r="4035"/>
          <a:stretch>
            <a:fillRect/>
          </a:stretch>
        </p:blipFill>
        <p:spPr bwMode="auto">
          <a:xfrm>
            <a:off x="7020272" y="4005064"/>
            <a:ext cx="1584176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340" name="Picture 4" descr="VÃ½sledek obrÃ¡zku pro komenskÃ½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 r="2738" b="16002"/>
          <a:stretch>
            <a:fillRect/>
          </a:stretch>
        </p:blipFill>
        <p:spPr bwMode="auto">
          <a:xfrm>
            <a:off x="899592" y="1556792"/>
            <a:ext cx="1584176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Motta příspěvku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7787208" cy="1900808"/>
          </a:xfrm>
        </p:spPr>
        <p:txBody>
          <a:bodyPr>
            <a:normAutofit/>
          </a:bodyPr>
          <a:lstStyle/>
          <a:p>
            <a:pPr marL="2239963" indent="0" algn="ctr">
              <a:buNone/>
            </a:pPr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„Nechť si </a:t>
            </a:r>
            <a:r>
              <a:rPr lang="cs-CZ" sz="22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učitel a žák </a:t>
            </a:r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navzájem vždy pozorně </a:t>
            </a:r>
            <a:r>
              <a:rPr lang="cs-CZ" sz="22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naslouchají.“</a:t>
            </a:r>
            <a:endParaRPr lang="cs-CZ" sz="2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 Amos Komenský, 1648</a:t>
            </a:r>
          </a:p>
          <a:p>
            <a:pPr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3717032"/>
            <a:ext cx="6563072" cy="2409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cs-CZ" sz="22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kumimoji="0" lang="cs-CZ" sz="2200" b="1" i="1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Dialog mezi vychovatelem </a:t>
            </a:r>
            <a:br>
              <a:rPr lang="cs-CZ" sz="22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sz="2200" b="1" i="1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 vychovávaným </a:t>
            </a:r>
            <a:r>
              <a:rPr kumimoji="0" lang="cs-CZ" sz="2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je tím hlavním</a:t>
            </a:r>
            <a:r>
              <a:rPr kumimoji="0" lang="cs-CZ" sz="22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sz="2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řečištěm, v němž proudí </a:t>
            </a:r>
            <a:r>
              <a:rPr kumimoji="0" lang="cs-CZ" sz="2200" b="1" i="1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poznávání</a:t>
            </a:r>
            <a:r>
              <a:rPr kumimoji="0" lang="cs-CZ" sz="2200" b="1" i="1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kumimoji="0" lang="cs-CZ" sz="2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281738" algn="r"/>
              </a:tabLst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Radim </a:t>
            </a:r>
            <a:r>
              <a:rPr kumimoji="0" lang="cs-CZ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Palouš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1991</a:t>
            </a:r>
            <a:endParaRPr kumimoji="0" lang="cs-CZ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B3868-F043-4E32-A0CE-1ECAF7F1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15FCEB-C379-4CBD-80B4-E9A5345B1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cíl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akcentovat 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porozumění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 klíčový faktor pedagogické komunikace (PK)</a:t>
            </a:r>
          </a:p>
          <a:p>
            <a:pPr marL="0" indent="0" algn="just">
              <a:buNone/>
            </a:pPr>
            <a:endParaRPr 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Dílčí cíl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hledat (objasnit) vztah mezi pojmy 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„porozumění“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„empatie“</a:t>
            </a:r>
            <a:endParaRPr lang="cs-CZ" sz="23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57043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excerpce odborné literatury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dotazníkové šetření − analýza a interpretace dat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a interpretace slovníkových a korpusových dat</a:t>
            </a:r>
            <a:endParaRPr lang="cs-CZ" sz="23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sociální komunikace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 Janoušek: </a:t>
            </a:r>
            <a:r>
              <a:rPr 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„Dialog je situací, kdy člověk sděluje něco o něčem druhému člověku.“</a:t>
            </a:r>
            <a:endParaRPr 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stránky dialogu: 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úkolová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(tematická/obsahová) a </a:t>
            </a:r>
            <a:r>
              <a:rPr lang="cs-CZ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interakční</a:t>
            </a:r>
            <a:r>
              <a:rPr lang="cs-CZ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cs-CZ" sz="2300" dirty="0"/>
          </a:p>
          <a:p>
            <a:pPr marL="0" indent="0" algn="just">
              <a:buNone/>
            </a:pPr>
            <a:endParaRPr lang="cs-CZ" sz="2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</TotalTime>
  <Words>1011</Words>
  <Application>Microsoft Office PowerPoint</Application>
  <PresentationFormat>Předvádění na obrazovce (4:3)</PresentationFormat>
  <Paragraphs>247</Paragraphs>
  <Slides>37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Calibri</vt:lpstr>
      <vt:lpstr>Cambria</vt:lpstr>
      <vt:lpstr>Times New Roman</vt:lpstr>
      <vt:lpstr>Wingdings</vt:lpstr>
      <vt:lpstr>Motiv sady Office</vt:lpstr>
      <vt:lpstr>Učitel a jeho role  v pedagogické komunikaci</vt:lpstr>
      <vt:lpstr>SGS</vt:lpstr>
      <vt:lpstr>ŠKOLA                             VÝCHOVA                            VZDĚLÁNÍ</vt:lpstr>
      <vt:lpstr>O projektu </vt:lpstr>
      <vt:lpstr>O projektu</vt:lpstr>
      <vt:lpstr>Motta příspěvku</vt:lpstr>
      <vt:lpstr>Cíle </vt:lpstr>
      <vt:lpstr>Metody výzkumu</vt:lpstr>
      <vt:lpstr>Odborná literatura</vt:lpstr>
      <vt:lpstr>Odborná literatura</vt:lpstr>
      <vt:lpstr>Odborná literatura</vt:lpstr>
      <vt:lpstr>1. PK: žák je nádoba</vt:lpstr>
      <vt:lpstr>2. PK: žák je partner</vt:lpstr>
      <vt:lpstr>3. PK: žák je partner</vt:lpstr>
      <vt:lpstr>Cíle</vt:lpstr>
      <vt:lpstr>Interpretace empirických dat</vt:lpstr>
      <vt:lpstr>Prezentace aplikace PowerPoint</vt:lpstr>
      <vt:lpstr>Prezentace aplikace PowerPoint</vt:lpstr>
      <vt:lpstr>Prezentace aplikace PowerPoint</vt:lpstr>
      <vt:lpstr>Prezentace aplikace PowerPoint</vt:lpstr>
      <vt:lpstr>Interpretace empirických dat</vt:lpstr>
      <vt:lpstr>Interpretace dat: ZŠ</vt:lpstr>
      <vt:lpstr>Interpretace empirických dat</vt:lpstr>
      <vt:lpstr>Interpretace empirických dat</vt:lpstr>
      <vt:lpstr>Interpretace dat: VŠ</vt:lpstr>
      <vt:lpstr>Prezentace aplikace PowerPoint</vt:lpstr>
      <vt:lpstr>Prezentace aplikace PowerPoint</vt:lpstr>
      <vt:lpstr>Prezentace aplikace PowerPoint</vt:lpstr>
      <vt:lpstr>EMPATIE: Slovníky − příklady</vt:lpstr>
      <vt:lpstr>EMPATIE: Korpusy − příklady</vt:lpstr>
      <vt:lpstr>Korpusy − příklady</vt:lpstr>
      <vt:lpstr>Významové oblasti</vt:lpstr>
      <vt:lpstr>Oblasti výskytu</vt:lpstr>
      <vt:lpstr>Shrnutí</vt:lpstr>
      <vt:lpstr>Shrnutí</vt:lpstr>
      <vt:lpstr>Příspěvky na konferencích 2018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Jazykové stereotypy z prostředí školy</dc:title>
  <dc:creator>Jitka Burdová</dc:creator>
  <cp:lastModifiedBy>ersil</cp:lastModifiedBy>
  <cp:revision>70</cp:revision>
  <dcterms:created xsi:type="dcterms:W3CDTF">2017-12-16T06:09:05Z</dcterms:created>
  <dcterms:modified xsi:type="dcterms:W3CDTF">2018-12-14T05:10:16Z</dcterms:modified>
</cp:coreProperties>
</file>